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61" r:id="rId6"/>
    <p:sldId id="262" r:id="rId7"/>
    <p:sldId id="264" r:id="rId8"/>
    <p:sldId id="263" r:id="rId9"/>
    <p:sldId id="265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11F8-99E5-422E-9871-F7D063E1178A}" type="datetimeFigureOut">
              <a:rPr lang="it-IT" smtClean="0"/>
              <a:t>17/11/2013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83FBE-48DF-416C-9FC6-B2D10B32F48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11F8-99E5-422E-9871-F7D063E1178A}" type="datetimeFigureOut">
              <a:rPr lang="it-IT" smtClean="0"/>
              <a:t>17/11/2013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83FBE-48DF-416C-9FC6-B2D10B32F48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11F8-99E5-422E-9871-F7D063E1178A}" type="datetimeFigureOut">
              <a:rPr lang="it-IT" smtClean="0"/>
              <a:t>17/11/2013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83FBE-48DF-416C-9FC6-B2D10B32F48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11F8-99E5-422E-9871-F7D063E1178A}" type="datetimeFigureOut">
              <a:rPr lang="it-IT" smtClean="0"/>
              <a:t>17/11/2013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83FBE-48DF-416C-9FC6-B2D10B32F48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11F8-99E5-422E-9871-F7D063E1178A}" type="datetimeFigureOut">
              <a:rPr lang="it-IT" smtClean="0"/>
              <a:t>17/11/2013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83FBE-48DF-416C-9FC6-B2D10B32F48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11F8-99E5-422E-9871-F7D063E1178A}" type="datetimeFigureOut">
              <a:rPr lang="it-IT" smtClean="0"/>
              <a:t>17/11/2013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83FBE-48DF-416C-9FC6-B2D10B32F48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11F8-99E5-422E-9871-F7D063E1178A}" type="datetimeFigureOut">
              <a:rPr lang="it-IT" smtClean="0"/>
              <a:t>17/11/2013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83FBE-48DF-416C-9FC6-B2D10B32F48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11F8-99E5-422E-9871-F7D063E1178A}" type="datetimeFigureOut">
              <a:rPr lang="it-IT" smtClean="0"/>
              <a:t>17/11/2013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83FBE-48DF-416C-9FC6-B2D10B32F48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11F8-99E5-422E-9871-F7D063E1178A}" type="datetimeFigureOut">
              <a:rPr lang="it-IT" smtClean="0"/>
              <a:t>17/11/2013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83FBE-48DF-416C-9FC6-B2D10B32F48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11F8-99E5-422E-9871-F7D063E1178A}" type="datetimeFigureOut">
              <a:rPr lang="it-IT" smtClean="0"/>
              <a:t>17/11/2013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83FBE-48DF-416C-9FC6-B2D10B32F48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11F8-99E5-422E-9871-F7D063E1178A}" type="datetimeFigureOut">
              <a:rPr lang="it-IT" smtClean="0"/>
              <a:t>17/11/2013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83FBE-48DF-416C-9FC6-B2D10B32F48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E11F8-99E5-422E-9871-F7D063E1178A}" type="datetimeFigureOut">
              <a:rPr lang="it-IT" smtClean="0"/>
              <a:t>17/11/2013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83FBE-48DF-416C-9FC6-B2D10B32F48E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404664"/>
            <a:ext cx="878497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Art. 117 Cost. 2001</a:t>
            </a:r>
          </a:p>
          <a:p>
            <a:endParaRPr lang="it-IT" dirty="0"/>
          </a:p>
          <a:p>
            <a:r>
              <a:rPr lang="it-IT" dirty="0"/>
              <a:t>Lo Stato ha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legislazione esclusiva </a:t>
            </a:r>
            <a:r>
              <a:rPr lang="it-IT" dirty="0"/>
              <a:t>nelle seguenti materie:</a:t>
            </a:r>
          </a:p>
          <a:p>
            <a:r>
              <a:rPr lang="it-IT" i="1" dirty="0"/>
              <a:t>a)</a:t>
            </a:r>
            <a:r>
              <a:rPr lang="it-IT" dirty="0"/>
              <a:t> politica estera e rapporti internazionali dello Stato; rapporti dello Stato con l'Unione europea; diritto di asilo e condizione giuridica dei cittadini di Stati non appartenenti all'Unione europea;</a:t>
            </a:r>
          </a:p>
          <a:p>
            <a:r>
              <a:rPr lang="it-IT" i="1" dirty="0"/>
              <a:t>b)</a:t>
            </a:r>
            <a:r>
              <a:rPr lang="it-IT" dirty="0"/>
              <a:t> immigrazione;</a:t>
            </a:r>
          </a:p>
          <a:p>
            <a:r>
              <a:rPr lang="it-IT" i="1" dirty="0"/>
              <a:t>c)</a:t>
            </a:r>
            <a:r>
              <a:rPr lang="it-IT" dirty="0"/>
              <a:t> rapporti tra la Repubblica e le confessioni religiose;</a:t>
            </a:r>
          </a:p>
          <a:p>
            <a:r>
              <a:rPr lang="it-IT" i="1" dirty="0"/>
              <a:t>d)</a:t>
            </a:r>
            <a:r>
              <a:rPr lang="it-IT" dirty="0"/>
              <a:t> difesa e Forze armate; sicurezza dello Stato; armi, munizioni ed esplosivi;</a:t>
            </a:r>
          </a:p>
          <a:p>
            <a:r>
              <a:rPr lang="it-IT" i="1" dirty="0"/>
              <a:t>e)</a:t>
            </a:r>
            <a:r>
              <a:rPr lang="it-IT" dirty="0"/>
              <a:t> moneta, tutela del risparmio e mercati finanziari; tutela della concorrenza; sistema valutario; </a:t>
            </a:r>
            <a:r>
              <a:rPr lang="it-IT" dirty="0" err="1"/>
              <a:t>sistematributario</a:t>
            </a:r>
            <a:r>
              <a:rPr lang="it-IT" dirty="0"/>
              <a:t> e contabile dello Stato; perequazione delle risorse </a:t>
            </a:r>
            <a:r>
              <a:rPr lang="it-IT" dirty="0" err="1" smtClean="0"/>
              <a:t>finanziarie…</a:t>
            </a:r>
            <a:endParaRPr lang="it-IT" dirty="0"/>
          </a:p>
          <a:p>
            <a:endParaRPr lang="it-IT" dirty="0" smtClean="0"/>
          </a:p>
          <a:p>
            <a:r>
              <a:rPr lang="it-IT" dirty="0" smtClean="0"/>
              <a:t>Sono </a:t>
            </a:r>
            <a:r>
              <a:rPr lang="it-IT" dirty="0"/>
              <a:t>materie di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legislazione concorrente </a:t>
            </a:r>
            <a:r>
              <a:rPr lang="it-IT" dirty="0"/>
              <a:t>quelle relative a: rapporti internazionali e con l'Unione europea delle Regioni; commercio con l'estero; tutela e sicurezza del lavoro; istruzione, salva l'autonomia delle istituzioni scolastiche e con esclusione della istruzione e della formazione professionale; professioni; ricerca scientifica e tecnologica e sostegno all'innovazione per i settori produttivi; tutela della salute; alimentazione; ordinamento sportivo; protezione civile; governo del territorio; porti e aeroporti civili; grandi reti di trasporto e di </a:t>
            </a:r>
            <a:r>
              <a:rPr lang="it-IT" dirty="0" err="1" smtClean="0"/>
              <a:t>navigazione…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r>
              <a:rPr lang="it-IT" dirty="0"/>
              <a:t>Spetta alle Regioni la potestà legislativa in riferimento ad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ogni materia non espressamente riservata</a:t>
            </a:r>
            <a:r>
              <a:rPr lang="it-IT" dirty="0"/>
              <a:t> alla legislazione dello Stato.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5536" y="404664"/>
            <a:ext cx="84969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Materie “trasversali”</a:t>
            </a:r>
          </a:p>
          <a:p>
            <a:pPr algn="ctr"/>
            <a:endParaRPr lang="it-IT" sz="2800" dirty="0">
              <a:solidFill>
                <a:srgbClr val="FF0000"/>
              </a:solidFill>
            </a:endParaRPr>
          </a:p>
          <a:p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292080" y="2132856"/>
            <a:ext cx="208823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Trasporti locali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220072" y="119675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Materie regionali</a:t>
            </a:r>
            <a:endParaRPr lang="it-IT" dirty="0"/>
          </a:p>
        </p:txBody>
      </p:sp>
      <p:cxnSp>
        <p:nvCxnSpPr>
          <p:cNvPr id="8" name="Connettore 2 7"/>
          <p:cNvCxnSpPr/>
          <p:nvPr/>
        </p:nvCxnSpPr>
        <p:spPr>
          <a:xfrm>
            <a:off x="6300192" y="162880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5292080" y="3789040"/>
            <a:ext cx="208823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Turismo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899592" y="119675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Materie statali</a:t>
            </a:r>
            <a:endParaRPr lang="it-IT" dirty="0"/>
          </a:p>
        </p:txBody>
      </p:sp>
      <p:cxnSp>
        <p:nvCxnSpPr>
          <p:cNvPr id="12" name="Connettore 2 11"/>
          <p:cNvCxnSpPr/>
          <p:nvPr/>
        </p:nvCxnSpPr>
        <p:spPr>
          <a:xfrm>
            <a:off x="1763688" y="155679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/>
          <p:cNvSpPr/>
          <p:nvPr/>
        </p:nvSpPr>
        <p:spPr>
          <a:xfrm>
            <a:off x="755576" y="2132856"/>
            <a:ext cx="2232248" cy="10081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Tutela della concorrenza</a:t>
            </a:r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755576" y="3789040"/>
            <a:ext cx="2232248" cy="10081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Tutela dell’ambiente </a:t>
            </a:r>
            <a:endParaRPr lang="it-IT" dirty="0"/>
          </a:p>
        </p:txBody>
      </p:sp>
      <p:cxnSp>
        <p:nvCxnSpPr>
          <p:cNvPr id="17" name="Connettore 2 16"/>
          <p:cNvCxnSpPr/>
          <p:nvPr/>
        </p:nvCxnSpPr>
        <p:spPr>
          <a:xfrm>
            <a:off x="3131840" y="2636912"/>
            <a:ext cx="21602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3059832" y="2852936"/>
            <a:ext cx="2232248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>
            <a:off x="3131840" y="4293096"/>
            <a:ext cx="21602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99592" y="335846"/>
            <a:ext cx="7632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/>
              <a:t>Art. </a:t>
            </a:r>
            <a:r>
              <a:rPr lang="it-IT" sz="2800" b="1" dirty="0" smtClean="0"/>
              <a:t>118 Cost. – </a:t>
            </a:r>
            <a:r>
              <a:rPr lang="it-IT" sz="2800" b="1" i="1" dirty="0" err="1">
                <a:solidFill>
                  <a:srgbClr val="FF0000"/>
                </a:solidFill>
              </a:rPr>
              <a:t>S</a:t>
            </a:r>
            <a:r>
              <a:rPr lang="it-IT" sz="2800" b="1" i="1" dirty="0" err="1" smtClean="0">
                <a:solidFill>
                  <a:srgbClr val="FF0000"/>
                </a:solidFill>
              </a:rPr>
              <a:t>ussidiarietà</a:t>
            </a:r>
            <a:r>
              <a:rPr lang="it-IT" sz="2800" b="1" i="1" dirty="0" smtClean="0">
                <a:solidFill>
                  <a:srgbClr val="FF0000"/>
                </a:solidFill>
              </a:rPr>
              <a:t> </a:t>
            </a:r>
          </a:p>
          <a:p>
            <a:endParaRPr lang="it-IT" b="1" i="1" dirty="0"/>
          </a:p>
          <a:p>
            <a:r>
              <a:rPr lang="it-IT" dirty="0"/>
              <a:t>Le funzioni amministrative sono attribuite ai Comuni salvo che, per assicurarne l'esercizio unitario, siano conferite a Province, Città metropolitane, Regioni e Stato, sulla base dei principi di </a:t>
            </a:r>
            <a:r>
              <a:rPr lang="it-IT" dirty="0">
                <a:solidFill>
                  <a:srgbClr val="FF0000"/>
                </a:solidFill>
              </a:rPr>
              <a:t>sussidiarietà, differenziazione ed adeguatezza</a:t>
            </a:r>
            <a:r>
              <a:rPr lang="it-IT" dirty="0"/>
              <a:t>.</a:t>
            </a:r>
          </a:p>
          <a:p>
            <a:r>
              <a:rPr lang="it-IT" dirty="0"/>
              <a:t>I Comuni, le Province e le Città metropolitane sono titolari di funzioni amministrative proprie e di quelle conferite con legge statale o regionale, secondo le rispettive competenze.</a:t>
            </a:r>
          </a:p>
          <a:p>
            <a:r>
              <a:rPr lang="it-IT" dirty="0"/>
              <a:t>La legge statale disciplina forme di coordinamento fra Stato e Regioni nelle materie di cui alle lettere </a:t>
            </a:r>
            <a:r>
              <a:rPr lang="it-IT" i="1" dirty="0"/>
              <a:t>b)</a:t>
            </a:r>
            <a:r>
              <a:rPr lang="it-IT" dirty="0"/>
              <a:t> e </a:t>
            </a:r>
            <a:r>
              <a:rPr lang="it-IT" i="1" dirty="0"/>
              <a:t>h)</a:t>
            </a:r>
            <a:r>
              <a:rPr lang="it-IT" dirty="0"/>
              <a:t> del secondo comma dell'articolo 117, e disciplina inoltre forme di intesa e coordinamento nella materia della tutela dei beni culturali.</a:t>
            </a:r>
          </a:p>
          <a:p>
            <a:r>
              <a:rPr lang="it-IT" dirty="0"/>
              <a:t>Stato, Regioni, Città metropolitane, Province e Comuni favoriscono l'autonoma iniziativa dei cittadini, singoli e associati, per lo svolgimento di attività di interesse generale, sulla base del </a:t>
            </a:r>
            <a:r>
              <a:rPr lang="it-IT" dirty="0">
                <a:solidFill>
                  <a:srgbClr val="FF0000"/>
                </a:solidFill>
              </a:rPr>
              <a:t>principio di sussidiarietà</a:t>
            </a:r>
            <a:r>
              <a:rPr lang="it-IT"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404813"/>
            <a:ext cx="7772400" cy="792162"/>
          </a:xfrm>
        </p:spPr>
        <p:txBody>
          <a:bodyPr/>
          <a:lstStyle/>
          <a:p>
            <a:r>
              <a:rPr lang="it-IT" sz="4000" dirty="0"/>
              <a:t>Sussidiarietà e Cartesio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341438"/>
            <a:ext cx="8785225" cy="5183187"/>
          </a:xfrm>
          <a:solidFill>
            <a:schemeClr val="tx2"/>
          </a:solidFill>
        </p:spPr>
        <p:txBody>
          <a:bodyPr/>
          <a:lstStyle/>
          <a:p>
            <a:pPr algn="l"/>
            <a:endParaRPr lang="it-IT" sz="2400" dirty="0">
              <a:solidFill>
                <a:schemeClr val="tx2"/>
              </a:solidFill>
            </a:endParaRPr>
          </a:p>
        </p:txBody>
      </p:sp>
      <p:pic>
        <p:nvPicPr>
          <p:cNvPr id="2052" name="Picture 4" descr="uom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4941888"/>
            <a:ext cx="819150" cy="962025"/>
          </a:xfrm>
          <a:prstGeom prst="rect">
            <a:avLst/>
          </a:prstGeom>
          <a:noFill/>
        </p:spPr>
      </p:pic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1908175" y="2565400"/>
            <a:ext cx="142875" cy="2376488"/>
          </a:xfrm>
          <a:prstGeom prst="upArrow">
            <a:avLst>
              <a:gd name="adj1" fmla="val 50000"/>
              <a:gd name="adj2" fmla="val 415833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1979613" y="4868863"/>
            <a:ext cx="2305050" cy="144462"/>
          </a:xfrm>
          <a:prstGeom prst="rightArrow">
            <a:avLst>
              <a:gd name="adj1" fmla="val 50000"/>
              <a:gd name="adj2" fmla="val 398902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195513" y="2349500"/>
            <a:ext cx="381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latin typeface="Berlin Sans FB" pitchFamily="34" charset="0"/>
              </a:rPr>
              <a:t>Sussidiarietà verticale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284663" y="5229225"/>
            <a:ext cx="2951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latin typeface="Berlin Sans FB" pitchFamily="34" charset="0"/>
              </a:rPr>
              <a:t>Sussidiarietà orizzontale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5435600" y="5589588"/>
            <a:ext cx="2160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pubblico vs. privato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3635375" y="2708275"/>
            <a:ext cx="2665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centro vs. periferia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60350"/>
            <a:ext cx="7772400" cy="720725"/>
          </a:xfrm>
        </p:spPr>
        <p:txBody>
          <a:bodyPr/>
          <a:lstStyle/>
          <a:p>
            <a:r>
              <a:rPr lang="it-IT" altLang="it-IT" sz="4000" b="1">
                <a:solidFill>
                  <a:srgbClr val="FFFF00"/>
                </a:solidFill>
              </a:rPr>
              <a:t>Multilivello?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981075"/>
            <a:ext cx="7991475" cy="5688013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endParaRPr lang="it-IT" altLang="it-IT" sz="1800" dirty="0">
              <a:solidFill>
                <a:srgbClr val="FFFF00"/>
              </a:solidFill>
            </a:endParaRPr>
          </a:p>
        </p:txBody>
      </p:sp>
      <p:pic>
        <p:nvPicPr>
          <p:cNvPr id="2052" name="Picture 4" descr="man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445125"/>
            <a:ext cx="762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AutoShape 5"/>
          <p:cNvSpPr>
            <a:spLocks noChangeArrowheads="1"/>
          </p:cNvSpPr>
          <p:nvPr/>
        </p:nvSpPr>
        <p:spPr bwMode="auto">
          <a:xfrm rot="10800000">
            <a:off x="3851275" y="1628775"/>
            <a:ext cx="1560513" cy="37941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3348038" y="1916113"/>
            <a:ext cx="2520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3419475" y="2636838"/>
            <a:ext cx="2520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3419475" y="3429000"/>
            <a:ext cx="2520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3492500" y="4221163"/>
            <a:ext cx="2520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3492500" y="4941888"/>
            <a:ext cx="2520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6156325" y="4724400"/>
            <a:ext cx="1223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>
                <a:solidFill>
                  <a:schemeClr val="bg1"/>
                </a:solidFill>
              </a:rPr>
              <a:t>comune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6156325" y="4005263"/>
            <a:ext cx="12239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>
                <a:solidFill>
                  <a:schemeClr val="accent1"/>
                </a:solidFill>
              </a:rPr>
              <a:t>provincia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6156325" y="3213100"/>
            <a:ext cx="151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>
                <a:solidFill>
                  <a:srgbClr val="FF0066"/>
                </a:solidFill>
              </a:rPr>
              <a:t>regione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6156325" y="2420938"/>
            <a:ext cx="1081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>
                <a:solidFill>
                  <a:srgbClr val="00FF00"/>
                </a:solidFill>
              </a:rPr>
              <a:t>stato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5940425" y="1700213"/>
            <a:ext cx="1871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>
                <a:solidFill>
                  <a:srgbClr val="FFFF00"/>
                </a:solidFill>
              </a:rPr>
              <a:t>Unione europea</a:t>
            </a:r>
          </a:p>
        </p:txBody>
      </p:sp>
    </p:spTree>
    <p:extLst>
      <p:ext uri="{BB962C8B-B14F-4D97-AF65-F5344CB8AC3E}">
        <p14:creationId xmlns:p14="http://schemas.microsoft.com/office/powerpoint/2010/main" val="1442570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60350"/>
            <a:ext cx="7772400" cy="720725"/>
          </a:xfrm>
        </p:spPr>
        <p:txBody>
          <a:bodyPr/>
          <a:lstStyle/>
          <a:p>
            <a:r>
              <a:rPr lang="it-IT" altLang="it-IT" sz="4000" b="1">
                <a:solidFill>
                  <a:srgbClr val="FFFF00"/>
                </a:solidFill>
              </a:rPr>
              <a:t>Rappresentanza multilivello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981075"/>
            <a:ext cx="7991475" cy="5688013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endParaRPr lang="it-IT" altLang="it-IT" sz="1800" dirty="0">
              <a:solidFill>
                <a:srgbClr val="FFFF00"/>
              </a:solidFill>
            </a:endParaRP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 rot="10800000">
            <a:off x="3851275" y="1628775"/>
            <a:ext cx="1560513" cy="37941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3348038" y="1916113"/>
            <a:ext cx="2520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3419475" y="2636838"/>
            <a:ext cx="2520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3419475" y="3429000"/>
            <a:ext cx="2520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3492500" y="4221163"/>
            <a:ext cx="2520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3492500" y="4941888"/>
            <a:ext cx="2520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6156325" y="4724400"/>
            <a:ext cx="1223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>
                <a:solidFill>
                  <a:schemeClr val="bg1"/>
                </a:solidFill>
              </a:rPr>
              <a:t>comune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6156325" y="4005263"/>
            <a:ext cx="12239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>
                <a:solidFill>
                  <a:schemeClr val="accent1"/>
                </a:solidFill>
              </a:rPr>
              <a:t>provincia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6156325" y="3213100"/>
            <a:ext cx="151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>
                <a:solidFill>
                  <a:srgbClr val="FF0066"/>
                </a:solidFill>
              </a:rPr>
              <a:t>regione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6156325" y="2420938"/>
            <a:ext cx="1081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>
                <a:solidFill>
                  <a:srgbClr val="00FF00"/>
                </a:solidFill>
              </a:rPr>
              <a:t>stato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5940425" y="1700213"/>
            <a:ext cx="1871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>
                <a:solidFill>
                  <a:srgbClr val="FFFF00"/>
                </a:solidFill>
              </a:rPr>
              <a:t>Unione europea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1116013" y="4797425"/>
            <a:ext cx="172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  </a:t>
            </a:r>
            <a:r>
              <a:rPr lang="it-IT" altLang="it-IT">
                <a:solidFill>
                  <a:schemeClr val="bg1"/>
                </a:solidFill>
              </a:rPr>
              <a:t>1: 1.000</a:t>
            </a:r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1166813" y="4024313"/>
            <a:ext cx="167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altLang="it-IT"/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1187450" y="4005263"/>
            <a:ext cx="1512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 </a:t>
            </a:r>
            <a:r>
              <a:rPr lang="it-IT" altLang="it-IT">
                <a:solidFill>
                  <a:schemeClr val="bg1"/>
                </a:solidFill>
              </a:rPr>
              <a:t>1: 10.000</a:t>
            </a: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1258888" y="3284538"/>
            <a:ext cx="1368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>
                <a:solidFill>
                  <a:schemeClr val="bg1"/>
                </a:solidFill>
              </a:rPr>
              <a:t>1: 20.000</a:t>
            </a:r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1258888" y="2492375"/>
            <a:ext cx="21605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>
                <a:solidFill>
                  <a:schemeClr val="bg1"/>
                </a:solidFill>
              </a:rPr>
              <a:t>1: 55.000 </a:t>
            </a:r>
            <a:r>
              <a:rPr lang="it-IT" altLang="it-IT" sz="1200">
                <a:solidFill>
                  <a:schemeClr val="bg1"/>
                </a:solidFill>
              </a:rPr>
              <a:t>c: 1:95.000;          	  s: 1:190.000</a:t>
            </a:r>
            <a:endParaRPr lang="it-IT" altLang="it-IT">
              <a:solidFill>
                <a:schemeClr val="bg1"/>
              </a:solidFill>
            </a:endParaRPr>
          </a:p>
        </p:txBody>
      </p:sp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1258888" y="1773238"/>
            <a:ext cx="1584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>
                <a:solidFill>
                  <a:schemeClr val="bg1"/>
                </a:solidFill>
              </a:rPr>
              <a:t>1: 620.000</a:t>
            </a:r>
          </a:p>
        </p:txBody>
      </p:sp>
      <p:pic>
        <p:nvPicPr>
          <p:cNvPr id="2076" name="Picture 28" descr="men1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373688"/>
            <a:ext cx="979488" cy="122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346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33375"/>
            <a:ext cx="7772400" cy="647700"/>
          </a:xfrm>
        </p:spPr>
        <p:txBody>
          <a:bodyPr>
            <a:normAutofit fontScale="90000"/>
          </a:bodyPr>
          <a:lstStyle/>
          <a:p>
            <a:r>
              <a:rPr lang="it-IT" altLang="it-IT" sz="4000"/>
              <a:t>Scala 1: 1.000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268413"/>
            <a:ext cx="8208962" cy="475297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249694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88913"/>
            <a:ext cx="7772400" cy="792162"/>
          </a:xfrm>
        </p:spPr>
        <p:txBody>
          <a:bodyPr/>
          <a:lstStyle/>
          <a:p>
            <a:r>
              <a:rPr lang="it-IT" altLang="it-IT"/>
              <a:t>Scala 1: 10.000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25538"/>
            <a:ext cx="8964613" cy="497522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523979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88913"/>
            <a:ext cx="7772400" cy="1008062"/>
          </a:xfrm>
        </p:spPr>
        <p:txBody>
          <a:bodyPr/>
          <a:lstStyle/>
          <a:p>
            <a:r>
              <a:rPr lang="it-IT" altLang="it-IT"/>
              <a:t>Scala 1: 650.000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5688" y="981075"/>
            <a:ext cx="4838700" cy="554355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151572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189</Words>
  <Application>Microsoft Office PowerPoint</Application>
  <PresentationFormat>Presentazione su schermo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Presentazione standard di PowerPoint</vt:lpstr>
      <vt:lpstr>Presentazione standard di PowerPoint</vt:lpstr>
      <vt:lpstr>Presentazione standard di PowerPoint</vt:lpstr>
      <vt:lpstr>Sussidiarietà e Cartesio</vt:lpstr>
      <vt:lpstr>Multilivello?</vt:lpstr>
      <vt:lpstr>Rappresentanza multilivello</vt:lpstr>
      <vt:lpstr>Scala 1: 1.000</vt:lpstr>
      <vt:lpstr>Scala 1: 10.000</vt:lpstr>
      <vt:lpstr>Scala 1: 650.000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roberto</dc:creator>
  <cp:lastModifiedBy>roberto</cp:lastModifiedBy>
  <cp:revision>5</cp:revision>
  <dcterms:created xsi:type="dcterms:W3CDTF">2012-11-12T10:32:51Z</dcterms:created>
  <dcterms:modified xsi:type="dcterms:W3CDTF">2013-11-17T16:13:36Z</dcterms:modified>
</cp:coreProperties>
</file>